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65" r:id="rId5"/>
    <p:sldId id="261" r:id="rId6"/>
    <p:sldId id="268" r:id="rId7"/>
    <p:sldId id="270" r:id="rId8"/>
    <p:sldId id="277" r:id="rId9"/>
    <p:sldId id="278" r:id="rId10"/>
    <p:sldId id="275" r:id="rId11"/>
  </p:sldIdLst>
  <p:sldSz cx="12192000" cy="6858000"/>
  <p:notesSz cx="6858000" cy="9144000"/>
  <p:embeddedFontLst>
    <p:embeddedFont>
      <p:font typeface="Pretendard Light" panose="02000403000000020004" pitchFamily="50" charset="-127"/>
      <p:regular r:id="rId12"/>
    </p:embeddedFont>
    <p:embeddedFont>
      <p:font typeface="Pretendard Medium" panose="02000603000000020004" pitchFamily="50" charset="-127"/>
      <p:regular r:id="rId13"/>
    </p:embeddedFont>
    <p:embeddedFont>
      <p:font typeface="Pretendard Thin" panose="02000203000000020004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A2C"/>
    <a:srgbClr val="366E56"/>
    <a:srgbClr val="677A6E"/>
    <a:srgbClr val="182A2A"/>
    <a:srgbClr val="264130"/>
    <a:srgbClr val="26412E"/>
    <a:srgbClr val="033721"/>
    <a:srgbClr val="465555"/>
    <a:srgbClr val="2F3F3F"/>
    <a:srgbClr val="394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CE876-ACBF-C374-2F54-037CAF615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534881-9873-31F6-2A28-8DFC66CA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3DAA4-E235-8762-65E5-4AC72B4F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16427-8A24-FE6D-5AD0-C5095DAE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B0A98-BCB6-46D3-9D29-E9F8E226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9A2F6-DBE2-409D-096C-E506DDFE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D0C48-90AD-12D8-31B4-F6C158A39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1126-DAAC-145C-972A-A349536D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8AAC3-8184-2838-DA4B-75A924CE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79F24-44DE-D30B-F591-4412C448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2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3DDBE-0879-5FC2-F70A-C40617BB7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E0BFE-3856-CEFD-9F57-37E90A58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276FE-25D2-257A-9F59-C406D36D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56046-C73A-C261-0FA7-55A00D01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94A00-6BB0-2CE4-63EE-B67BA49E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5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CD073-A08E-F936-E7C4-5F9FBCBE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6E69-44DC-46E5-0732-84792F07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C96B2-C6C5-9B12-6FFE-376E65DC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A89BF-EA19-312A-2C75-BB9D9849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A3E9D-BE30-F4F0-7FF4-86BF9006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8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513F-C82C-14EA-10FE-AA7180E5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69ACF-8DA2-F8DA-3656-7F62560C0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D87-1E88-CBC2-6E7F-EE9A6428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36930-260D-553F-E38C-57BB5D97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C1442-0F1B-B822-5EA1-E9D243C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3637-814F-D307-0BD4-C4C9CB9B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511E1-A2D2-10ED-938D-56F2C6DF4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F50D1B-A746-298B-181A-70D7A20E8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D6D94-7708-D51E-72DD-D9F45F59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70AAC-8643-9DD3-198D-C04921F6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2F3CC-B418-A31E-9E82-DD830E0D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CF3C7-56BD-E051-9356-6D78CCF1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CAF4-302B-B3C0-A9F5-F1DCFBA0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92745-44D7-8650-0FB4-EBA715CF1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BD420-0979-CC8D-1CF9-E24369CD5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B6FB2C-65BB-4A0B-FE82-74D71C7C7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E32871-FEEE-F247-089C-7B28E21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A0B6DA-90B3-7CAB-C1B1-09CC433E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D9594-1946-F444-E1F9-8AA74052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8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CD5A4-9A54-7BA2-E4C2-09FFB7C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46C53-CEB0-CE8A-4778-540C5A2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1E8C9-6379-F0FB-EAA2-30BB4E7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48F19-49D4-2607-C3CA-F811FC88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5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E2D95E-1CFE-6AFF-26E7-F509B9DE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3743E8-F3A4-F0DD-A788-5DD6E687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B9BC-D9C1-BD61-5376-7F5CBB1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6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9BDD4-4548-18BA-E063-524D6079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F9DA-160D-C039-ADD9-49D79E3F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992A8-2938-3751-DEC5-D2EA709D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922C9-2B61-6634-E7FF-8BF20976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862F1-E0A7-C147-521D-D2E46748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1F106C-9470-3A38-0C8D-FB7C51CF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7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7C1C7-A4FE-3F5F-8418-E3D2E048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2E89-95CF-62F2-3E83-C1D382BE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BFD0-970D-F4FD-BD68-89FBA4D31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B8551-8DE7-D34E-245F-40F643C1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429F-C47E-4C45-B5EC-03BEE8A1DE28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743E9-F694-78D3-B6FE-3222D3B6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44DB5-2DC7-ED28-88B9-31128973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60FB5-99A7-4C1A-ADDD-913C5704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479CF-E5E3-A9A6-CC06-31C272B1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11FA1-FFFC-FE8B-DC08-C44541E5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8A171-F2A8-7EB7-918A-C7FED8A80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FBDA429F-C47E-4C45-B5EC-03BEE8A1DE28}" type="datetimeFigureOut">
              <a:rPr lang="ko-KR" altLang="en-US" smtClean="0"/>
              <a:pPr/>
              <a:t>2023-09-17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C8D7F-335F-DE66-16A2-753CA863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0D49E-8239-45DD-7706-84BB8CBA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defRPr>
            </a:lvl1pPr>
          </a:lstStyle>
          <a:p>
            <a:fld id="{D1060FB5-99A7-4C1A-ADDD-913C5704ABB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14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래픽, 그린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973DB72-5083-26EE-4B77-1B2340D2B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9C57F9-B3E8-4719-631D-2D21FB125F89}"/>
              </a:ext>
            </a:extLst>
          </p:cNvPr>
          <p:cNvCxnSpPr/>
          <p:nvPr/>
        </p:nvCxnSpPr>
        <p:spPr>
          <a:xfrm>
            <a:off x="8327355" y="914400"/>
            <a:ext cx="0" cy="50417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98E0D-2A45-ED00-0BBD-6E1721D65CE2}"/>
              </a:ext>
            </a:extLst>
          </p:cNvPr>
          <p:cNvSpPr txBox="1"/>
          <p:nvPr/>
        </p:nvSpPr>
        <p:spPr>
          <a:xfrm>
            <a:off x="6647331" y="1135549"/>
            <a:ext cx="18381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</a:t>
            </a:r>
            <a:endParaRPr lang="ko-KR" altLang="en-US" sz="15000" b="1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1CA77-5FE1-AB18-E60F-F7DD65BCD411}"/>
              </a:ext>
            </a:extLst>
          </p:cNvPr>
          <p:cNvSpPr txBox="1"/>
          <p:nvPr/>
        </p:nvSpPr>
        <p:spPr>
          <a:xfrm>
            <a:off x="8337346" y="3303037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en-US" altLang="ko-KR" sz="4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B5BA0-0DB2-17A7-136C-A92849B1E20A}"/>
              </a:ext>
            </a:extLst>
          </p:cNvPr>
          <p:cNvSpPr/>
          <p:nvPr/>
        </p:nvSpPr>
        <p:spPr>
          <a:xfrm>
            <a:off x="8327355" y="1035697"/>
            <a:ext cx="121034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6179-D01C-3790-42EB-84130C3BD9DB}"/>
              </a:ext>
            </a:extLst>
          </p:cNvPr>
          <p:cNvSpPr txBox="1"/>
          <p:nvPr/>
        </p:nvSpPr>
        <p:spPr>
          <a:xfrm>
            <a:off x="8293551" y="990700"/>
            <a:ext cx="1279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2641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서비스 이름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42AAE-1EF1-A5DB-3A2D-A4D2E475CF24}"/>
              </a:ext>
            </a:extLst>
          </p:cNvPr>
          <p:cNvSpPr txBox="1"/>
          <p:nvPr/>
        </p:nvSpPr>
        <p:spPr>
          <a:xfrm>
            <a:off x="8370685" y="4504606"/>
            <a:ext cx="1858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개발 배경</a:t>
            </a:r>
            <a:endParaRPr lang="en-US" altLang="ko-KR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조사</a:t>
            </a:r>
            <a:endParaRPr lang="en-US" altLang="ko-KR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목표</a:t>
            </a:r>
          </a:p>
        </p:txBody>
      </p:sp>
    </p:spTree>
    <p:extLst>
      <p:ext uri="{BB962C8B-B14F-4D97-AF65-F5344CB8AC3E}">
        <p14:creationId xmlns:p14="http://schemas.microsoft.com/office/powerpoint/2010/main" val="137234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70A060-C07B-CF3B-50EB-40A4B3B3FD24}"/>
              </a:ext>
            </a:extLst>
          </p:cNvPr>
          <p:cNvSpPr txBox="1"/>
          <p:nvPr/>
        </p:nvSpPr>
        <p:spPr>
          <a:xfrm>
            <a:off x="3005133" y="1740007"/>
            <a:ext cx="618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대학생 학습 도움 서비스 부족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2423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개발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C9D1E-95FB-E4C4-CB69-BDF3818C0323}"/>
              </a:ext>
            </a:extLst>
          </p:cNvPr>
          <p:cNvSpPr txBox="1"/>
          <p:nvPr/>
        </p:nvSpPr>
        <p:spPr>
          <a:xfrm>
            <a:off x="2752245" y="3214158"/>
            <a:ext cx="668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b="1" dirty="0" err="1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(ex: </a:t>
            </a:r>
            <a:r>
              <a:rPr lang="en-US" altLang="ko-KR" sz="2400" b="1" dirty="0" err="1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ChatGPT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학업에 이용하는 사례 증가 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등호 7">
            <a:extLst>
              <a:ext uri="{FF2B5EF4-FFF2-40B4-BE49-F238E27FC236}">
                <a16:creationId xmlns:a16="http://schemas.microsoft.com/office/drawing/2014/main" id="{09B30BDB-93A6-2C88-CF97-247722E726BD}"/>
              </a:ext>
            </a:extLst>
          </p:cNvPr>
          <p:cNvSpPr/>
          <p:nvPr/>
        </p:nvSpPr>
        <p:spPr>
          <a:xfrm rot="5400000">
            <a:off x="5865163" y="3951080"/>
            <a:ext cx="461666" cy="421109"/>
          </a:xfrm>
          <a:prstGeom prst="mathEqual">
            <a:avLst>
              <a:gd name="adj1" fmla="val 18208"/>
              <a:gd name="adj2" fmla="val 24510"/>
            </a:avLst>
          </a:prstGeom>
          <a:solidFill>
            <a:srgbClr val="3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더하기 9">
            <a:extLst>
              <a:ext uri="{FF2B5EF4-FFF2-40B4-BE49-F238E27FC236}">
                <a16:creationId xmlns:a16="http://schemas.microsoft.com/office/drawing/2014/main" id="{20034A7A-614E-A406-0458-7AD94A0DE318}"/>
              </a:ext>
            </a:extLst>
          </p:cNvPr>
          <p:cNvSpPr/>
          <p:nvPr/>
        </p:nvSpPr>
        <p:spPr>
          <a:xfrm>
            <a:off x="5834104" y="2440839"/>
            <a:ext cx="523783" cy="520436"/>
          </a:xfrm>
          <a:prstGeom prst="mathPlus">
            <a:avLst>
              <a:gd name="adj1" fmla="val 14879"/>
            </a:avLst>
          </a:prstGeom>
          <a:solidFill>
            <a:srgbClr val="3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39C0DA-8C8C-2FC4-36BE-176078B1BB8D}"/>
              </a:ext>
            </a:extLst>
          </p:cNvPr>
          <p:cNvSpPr/>
          <p:nvPr/>
        </p:nvSpPr>
        <p:spPr>
          <a:xfrm>
            <a:off x="4547232" y="4776607"/>
            <a:ext cx="3097526" cy="1136802"/>
          </a:xfrm>
          <a:prstGeom prst="rect">
            <a:avLst/>
          </a:prstGeom>
          <a:solidFill>
            <a:srgbClr val="2641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도우미 </a:t>
            </a:r>
            <a:r>
              <a:rPr lang="ko-KR" altLang="en-US" sz="28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endParaRPr lang="en-US" altLang="ko-KR" sz="2800" b="1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21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58224B-252C-9EE8-016E-D56BBC688592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44019-F1E7-CB4B-8B01-4C96CA7B6454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688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 조사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2BB504C-BA42-9F7E-744E-32E47BAD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3E0F2-5C20-469F-A198-AA24D8F40632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84471-9D60-90CB-078D-1EEE0371D367}"/>
              </a:ext>
            </a:extLst>
          </p:cNvPr>
          <p:cNvSpPr txBox="1"/>
          <p:nvPr/>
        </p:nvSpPr>
        <p:spPr>
          <a:xfrm>
            <a:off x="684645" y="3859141"/>
            <a:ext cx="2403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대학생 커뮤니티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O</a:t>
            </a: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시간표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관련 기능 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92D9F-1FAF-55BF-F80E-630222748725}"/>
              </a:ext>
            </a:extLst>
          </p:cNvPr>
          <p:cNvSpPr txBox="1"/>
          <p:nvPr/>
        </p:nvSpPr>
        <p:spPr>
          <a:xfrm>
            <a:off x="4847219" y="1583518"/>
            <a:ext cx="249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학업 관련 앱</a:t>
            </a:r>
            <a:endParaRPr lang="en-US" altLang="ko-KR" sz="2400" b="1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72E71F-073C-5851-13E6-DCDCD93247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7" t="11744" r="15147"/>
          <a:stretch/>
        </p:blipFill>
        <p:spPr>
          <a:xfrm>
            <a:off x="3159569" y="2521595"/>
            <a:ext cx="1730418" cy="22358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0989B3-FDCB-2900-D5C9-3E3BF9534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21" t="11374" r="15428" b="7056"/>
          <a:stretch/>
        </p:blipFill>
        <p:spPr>
          <a:xfrm>
            <a:off x="3632799" y="4249910"/>
            <a:ext cx="2049520" cy="1261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39AE04-D10E-FC55-6F7A-E9AC8936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41" y="2521595"/>
            <a:ext cx="1499215" cy="2664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404B9-A43D-C600-5CCE-BF19C55A6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157" y="4043616"/>
            <a:ext cx="1567631" cy="1567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EF56AC-0543-B216-BB2C-4F798652B813}"/>
              </a:ext>
            </a:extLst>
          </p:cNvPr>
          <p:cNvSpPr txBox="1"/>
          <p:nvPr/>
        </p:nvSpPr>
        <p:spPr>
          <a:xfrm>
            <a:off x="9224556" y="3766807"/>
            <a:ext cx="24037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관련 기능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댓글 시스템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/>
            <a:r>
              <a:rPr lang="ko-KR" altLang="en-US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자동화 </a:t>
            </a:r>
            <a:r>
              <a:rPr lang="en-US" altLang="ko-KR" sz="22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790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C3EDC782-D7E5-E8C5-B3BF-0CD3A049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1A4B9D-67BD-1AAB-2699-E9016AC3F4AE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5A4EE1-A37B-3A5A-819B-C46FD145275D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688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A12EC-3472-4F8C-12F4-AF3A93701AC3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C5D87-AC5C-ED47-7007-6F8E7752D84E}"/>
              </a:ext>
            </a:extLst>
          </p:cNvPr>
          <p:cNvSpPr txBox="1"/>
          <p:nvPr/>
        </p:nvSpPr>
        <p:spPr>
          <a:xfrm>
            <a:off x="3005138" y="4288316"/>
            <a:ext cx="618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학업 관련 질의응답</a:t>
            </a:r>
            <a:r>
              <a:rPr lang="en-US" altLang="ko-KR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연습문제 생성이 가능한 </a:t>
            </a:r>
            <a:endParaRPr lang="en-US" altLang="ko-KR" sz="2400" b="1" dirty="0">
              <a:solidFill>
                <a:srgbClr val="044A2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도우미 </a:t>
            </a:r>
            <a:r>
              <a:rPr lang="ko-KR" altLang="en-US" sz="2400" b="1" dirty="0" err="1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챗봇</a:t>
            </a:r>
            <a:endParaRPr lang="en-US" altLang="ko-KR" sz="2400" b="1" dirty="0">
              <a:solidFill>
                <a:srgbClr val="044A2C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8A161-AA54-401D-AAB8-33FE8FADEED2}"/>
              </a:ext>
            </a:extLst>
          </p:cNvPr>
          <p:cNvSpPr txBox="1"/>
          <p:nvPr/>
        </p:nvSpPr>
        <p:spPr>
          <a:xfrm>
            <a:off x="3005138" y="2865978"/>
            <a:ext cx="618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4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서비스이름</a:t>
            </a:r>
            <a:r>
              <a:rPr lang="en-US" altLang="ko-KR" sz="4400" b="1" dirty="0">
                <a:solidFill>
                  <a:srgbClr val="044A2C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272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래픽, 그린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973DB72-5083-26EE-4B77-1B2340D2B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9C57F9-B3E8-4719-631D-2D21FB125F89}"/>
              </a:ext>
            </a:extLst>
          </p:cNvPr>
          <p:cNvCxnSpPr/>
          <p:nvPr/>
        </p:nvCxnSpPr>
        <p:spPr>
          <a:xfrm>
            <a:off x="8327355" y="914400"/>
            <a:ext cx="0" cy="50417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98E0D-2A45-ED00-0BBD-6E1721D65CE2}"/>
              </a:ext>
            </a:extLst>
          </p:cNvPr>
          <p:cNvSpPr txBox="1"/>
          <p:nvPr/>
        </p:nvSpPr>
        <p:spPr>
          <a:xfrm>
            <a:off x="6647331" y="1135549"/>
            <a:ext cx="1838129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5000" dirty="0">
                <a:solidFill>
                  <a:schemeClr val="bg1"/>
                </a:solidFill>
                <a:latin typeface="Pretendard Thin"/>
                <a:ea typeface="Pretendard Thin"/>
                <a:cs typeface="Pretendard Thin"/>
              </a:rPr>
              <a:t>3</a:t>
            </a:r>
            <a:endParaRPr lang="en-US" altLang="ko-KR" sz="15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1CA77-5FE1-AB18-E60F-F7DD65BCD411}"/>
              </a:ext>
            </a:extLst>
          </p:cNvPr>
          <p:cNvSpPr txBox="1"/>
          <p:nvPr/>
        </p:nvSpPr>
        <p:spPr>
          <a:xfrm>
            <a:off x="8337346" y="3303037"/>
            <a:ext cx="26548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rPr>
              <a:t>역할 및 일정</a:t>
            </a:r>
            <a:endParaRPr lang="ko-KR" altLang="en-US" sz="4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B5BA0-0DB2-17A7-136C-A92849B1E20A}"/>
              </a:ext>
            </a:extLst>
          </p:cNvPr>
          <p:cNvSpPr/>
          <p:nvPr/>
        </p:nvSpPr>
        <p:spPr>
          <a:xfrm>
            <a:off x="8327355" y="1035697"/>
            <a:ext cx="121034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6179-D01C-3790-42EB-84130C3BD9DB}"/>
              </a:ext>
            </a:extLst>
          </p:cNvPr>
          <p:cNvSpPr txBox="1"/>
          <p:nvPr/>
        </p:nvSpPr>
        <p:spPr>
          <a:xfrm>
            <a:off x="8293551" y="990700"/>
            <a:ext cx="127942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solidFill>
                  <a:srgbClr val="26412E"/>
                </a:solidFill>
                <a:latin typeface="Pretendard Light"/>
                <a:ea typeface="Pretendard Light"/>
                <a:cs typeface="Pretendard Light"/>
              </a:rPr>
              <a:t>학습 도우미</a:t>
            </a:r>
            <a:endParaRPr lang="ko-KR" altLang="en-US" sz="1200">
              <a:solidFill>
                <a:srgbClr val="26412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42AAE-1EF1-A5DB-3A2D-A4D2E475CF24}"/>
              </a:ext>
            </a:extLst>
          </p:cNvPr>
          <p:cNvSpPr txBox="1"/>
          <p:nvPr/>
        </p:nvSpPr>
        <p:spPr>
          <a:xfrm>
            <a:off x="8358090" y="4504606"/>
            <a:ext cx="29168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Pretendard Light"/>
                <a:ea typeface="Pretendard Light"/>
                <a:cs typeface="Pretendard Light"/>
              </a:rPr>
              <a:t>팀원 역할</a:t>
            </a:r>
            <a:endParaRPr lang="en-US" altLang="ko-KR" sz="2000" dirty="0">
              <a:solidFill>
                <a:schemeClr val="bg1"/>
              </a:solidFill>
              <a:latin typeface="Pretendard Light"/>
              <a:ea typeface="Pretendard Light"/>
              <a:cs typeface="Pretendard Light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Pretendard Light"/>
                <a:ea typeface="Pretendard Light"/>
                <a:cs typeface="Pretendard Light"/>
              </a:rPr>
              <a:t>프로젝트 일정 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59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0470BF54-988F-E540-4623-1D00151E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F76AB-99DB-6FF5-866A-D38ED21E03ED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861153-703D-22D1-A26D-311C5D3F8491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1288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2199E-CDAA-F529-16C3-5CBECB3839C5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66A697-9527-E487-A36B-2236C73ED765}"/>
              </a:ext>
            </a:extLst>
          </p:cNvPr>
          <p:cNvSpPr/>
          <p:nvPr/>
        </p:nvSpPr>
        <p:spPr>
          <a:xfrm>
            <a:off x="1301865" y="1466328"/>
            <a:ext cx="1413164" cy="1009402"/>
          </a:xfrm>
          <a:prstGeom prst="rect">
            <a:avLst/>
          </a:prstGeom>
          <a:solidFill>
            <a:srgbClr val="2641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Frontend</a:t>
            </a:r>
            <a:endParaRPr lang="ko-KR" altLang="en-US" sz="18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174264-B221-A3AB-01FE-9CD1E9DA4448}"/>
              </a:ext>
            </a:extLst>
          </p:cNvPr>
          <p:cNvSpPr/>
          <p:nvPr/>
        </p:nvSpPr>
        <p:spPr>
          <a:xfrm>
            <a:off x="1301865" y="3176649"/>
            <a:ext cx="1413164" cy="1009402"/>
          </a:xfrm>
          <a:prstGeom prst="rect">
            <a:avLst/>
          </a:prstGeom>
          <a:solidFill>
            <a:srgbClr val="2641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Backend</a:t>
            </a:r>
            <a:endParaRPr lang="ko-KR" altLang="en-US" sz="18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C8A80-546A-65BA-250E-5D5762AD2BDD}"/>
              </a:ext>
            </a:extLst>
          </p:cNvPr>
          <p:cNvSpPr/>
          <p:nvPr/>
        </p:nvSpPr>
        <p:spPr>
          <a:xfrm>
            <a:off x="1301865" y="4886970"/>
            <a:ext cx="1413164" cy="1009402"/>
          </a:xfrm>
          <a:prstGeom prst="rect">
            <a:avLst/>
          </a:prstGeom>
          <a:solidFill>
            <a:srgbClr val="2641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endParaRPr lang="ko-KR" alt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EDC257-6042-EDB4-837F-3F1A9E38E2F3}"/>
              </a:ext>
            </a:extLst>
          </p:cNvPr>
          <p:cNvSpPr txBox="1"/>
          <p:nvPr/>
        </p:nvSpPr>
        <p:spPr>
          <a:xfrm>
            <a:off x="3228068" y="1519869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조서연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UI/UX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디자인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UI/UX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구현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FDEB3-3779-B4EB-157E-1C06D5BE61D0}"/>
              </a:ext>
            </a:extLst>
          </p:cNvPr>
          <p:cNvSpPr txBox="1"/>
          <p:nvPr/>
        </p:nvSpPr>
        <p:spPr>
          <a:xfrm>
            <a:off x="8826146" y="1519869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배준철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UI/UX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구현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UI/FE API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테스팅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B4CF0-43E9-E47A-2C7B-6D1D43EC6A40}"/>
              </a:ext>
            </a:extLst>
          </p:cNvPr>
          <p:cNvSpPr txBox="1"/>
          <p:nvPr/>
        </p:nvSpPr>
        <p:spPr>
          <a:xfrm>
            <a:off x="3228068" y="4945395"/>
            <a:ext cx="34231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신상윤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GPT Langchain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OCR (Optical Character Recognition)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CBF792-0AC0-CB6D-D962-D3AF8E95C908}"/>
              </a:ext>
            </a:extLst>
          </p:cNvPr>
          <p:cNvSpPr txBox="1"/>
          <p:nvPr/>
        </p:nvSpPr>
        <p:spPr>
          <a:xfrm>
            <a:off x="6027107" y="1524753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서창연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UI/UX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구현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FE API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설계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862084-750A-F469-B194-C4E20AF52521}"/>
              </a:ext>
            </a:extLst>
          </p:cNvPr>
          <p:cNvSpPr txBox="1"/>
          <p:nvPr/>
        </p:nvSpPr>
        <p:spPr>
          <a:xfrm>
            <a:off x="3228068" y="3181855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한종렬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BE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API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설계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서버 로직 구현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CA1B0A-63AE-1700-10C0-ACBD710CB5C5}"/>
              </a:ext>
            </a:extLst>
          </p:cNvPr>
          <p:cNvSpPr txBox="1"/>
          <p:nvPr/>
        </p:nvSpPr>
        <p:spPr>
          <a:xfrm>
            <a:off x="6023478" y="3181855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조재현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BE API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설계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서버 로직 구현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0E163-04A5-F81E-3502-8842C2CE83FB}"/>
              </a:ext>
            </a:extLst>
          </p:cNvPr>
          <p:cNvSpPr txBox="1"/>
          <p:nvPr/>
        </p:nvSpPr>
        <p:spPr>
          <a:xfrm>
            <a:off x="8826146" y="3181855"/>
            <a:ext cx="2286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4130"/>
                </a:solidFill>
                <a:latin typeface="Pretendard Medium" panose="02000603000000020004" charset="-127"/>
                <a:ea typeface="Pretendard Medium" panose="02000603000000020004" charset="-127"/>
                <a:cs typeface="Pretendard Medium" panose="02000603000000020004" charset="-127"/>
              </a:rPr>
              <a:t>박근영</a:t>
            </a:r>
            <a:endParaRPr lang="en-US" altLang="ko-KR" sz="2400" b="1" dirty="0">
              <a:solidFill>
                <a:srgbClr val="264130"/>
              </a:solidFill>
              <a:latin typeface="Pretendard Medium" panose="02000603000000020004" charset="-127"/>
              <a:ea typeface="Pretendard Medium" panose="02000603000000020004" charset="-127"/>
              <a:cs typeface="Pretendard Medium" panose="02000603000000020004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- DB Schema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설계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/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Pretendard Light" panose="02000403000000020004" charset="-127"/>
                <a:ea typeface="Pretendard Light" panose="02000403000000020004" charset="-127"/>
                <a:cs typeface="Pretendard Light" panose="02000403000000020004" charset="-127"/>
              </a:rPr>
              <a:t>관리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Pretendard Light" panose="02000403000000020004" charset="-127"/>
              <a:ea typeface="Pretendard Light" panose="02000403000000020004" charset="-127"/>
              <a:cs typeface="Pretendard Light" panose="020004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A3FFF4-5F62-5E70-2A08-09C930343FEA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>
            <a:solidFill>
              <a:srgbClr val="2641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265AA6-CD6F-B914-6C83-E7FFB2829B2D}"/>
              </a:ext>
            </a:extLst>
          </p:cNvPr>
          <p:cNvCxnSpPr>
            <a:cxnSpLocks/>
          </p:cNvCxnSpPr>
          <p:nvPr/>
        </p:nvCxnSpPr>
        <p:spPr>
          <a:xfrm rot="5400000">
            <a:off x="5425794" y="3447288"/>
            <a:ext cx="36000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995AC84-2B27-862C-111E-6F5AB9655477}"/>
              </a:ext>
            </a:extLst>
          </p:cNvPr>
          <p:cNvGrpSpPr/>
          <p:nvPr/>
        </p:nvGrpSpPr>
        <p:grpSpPr>
          <a:xfrm>
            <a:off x="794424" y="3668116"/>
            <a:ext cx="2747010" cy="2866673"/>
            <a:chOff x="9351684" y="1845092"/>
            <a:chExt cx="2747010" cy="13061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9E3FA0-B356-F932-0850-2EB27E1DE24D}"/>
                </a:ext>
              </a:extLst>
            </p:cNvPr>
            <p:cNvSpPr txBox="1"/>
            <p:nvPr/>
          </p:nvSpPr>
          <p:spPr>
            <a:xfrm>
              <a:off x="9351684" y="1845092"/>
              <a:ext cx="2747010" cy="34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Week 4 ~ Week 6</a:t>
              </a:r>
            </a:p>
            <a:p>
              <a:r>
                <a:rPr lang="en-US" altLang="ko-KR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(9/18 ~ 10/8)</a:t>
              </a:r>
              <a:endParaRPr lang="en-US" altLang="ko-KR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ko-KR" altLang="en-US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941191-5569-0219-A249-B0A0EDC0D33D}"/>
                </a:ext>
              </a:extLst>
            </p:cNvPr>
            <p:cNvSpPr txBox="1"/>
            <p:nvPr/>
          </p:nvSpPr>
          <p:spPr>
            <a:xfrm>
              <a:off x="9351684" y="2183646"/>
              <a:ext cx="2747010" cy="9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Frontend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UI/UX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디자인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FE API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설계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/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명세서 작성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Backend</a:t>
              </a: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DB Schema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설계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BE API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설계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/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명세서 작성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AI</a:t>
              </a:r>
              <a:endParaRPr lang="en-US" altLang="ko-KR" sz="1200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Langchain model </a:t>
              </a:r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개발</a:t>
              </a:r>
              <a:endPara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GPT API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연결</a:t>
              </a:r>
              <a:endPara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AC30945-2692-25DF-AF2F-35A5E13A28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94919" y="4238932"/>
            <a:ext cx="1620000" cy="0"/>
          </a:xfrm>
          <a:prstGeom prst="line">
            <a:avLst/>
          </a:prstGeom>
          <a:ln w="15875" cap="sq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8A348E0-7D83-264E-AA65-0D59CD67E12B}"/>
              </a:ext>
            </a:extLst>
          </p:cNvPr>
          <p:cNvSpPr txBox="1"/>
          <p:nvPr/>
        </p:nvSpPr>
        <p:spPr>
          <a:xfrm>
            <a:off x="9709190" y="5125942"/>
            <a:ext cx="2747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Week 14</a:t>
            </a:r>
            <a:endParaRPr lang="ko-KR" altLang="en-US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11C3AD5-A39F-A6B4-27CB-BFC9CE406226}"/>
              </a:ext>
            </a:extLst>
          </p:cNvPr>
          <p:cNvCxnSpPr>
            <a:cxnSpLocks/>
          </p:cNvCxnSpPr>
          <p:nvPr/>
        </p:nvCxnSpPr>
        <p:spPr>
          <a:xfrm rot="5400000">
            <a:off x="7789471" y="3447288"/>
            <a:ext cx="36000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75A6956-2996-CCB8-CDB4-7D401B67C58A}"/>
              </a:ext>
            </a:extLst>
          </p:cNvPr>
          <p:cNvCxnSpPr>
            <a:cxnSpLocks/>
          </p:cNvCxnSpPr>
          <p:nvPr/>
        </p:nvCxnSpPr>
        <p:spPr>
          <a:xfrm rot="5400000">
            <a:off x="10019798" y="3447288"/>
            <a:ext cx="36000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2EFB576-E622-3BD7-CF91-DE337DEAA170}"/>
              </a:ext>
            </a:extLst>
          </p:cNvPr>
          <p:cNvCxnSpPr>
            <a:cxnSpLocks/>
          </p:cNvCxnSpPr>
          <p:nvPr/>
        </p:nvCxnSpPr>
        <p:spPr>
          <a:xfrm rot="5400000">
            <a:off x="3062116" y="3447288"/>
            <a:ext cx="36000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9CBD19-A8F5-FC6C-5AB9-0364E2584183}"/>
              </a:ext>
            </a:extLst>
          </p:cNvPr>
          <p:cNvCxnSpPr>
            <a:cxnSpLocks/>
          </p:cNvCxnSpPr>
          <p:nvPr/>
        </p:nvCxnSpPr>
        <p:spPr>
          <a:xfrm rot="5400000">
            <a:off x="698438" y="3447288"/>
            <a:ext cx="36000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F4C6400-4EBA-4171-0160-DBA43A8F9822}"/>
              </a:ext>
            </a:extLst>
          </p:cNvPr>
          <p:cNvSpPr txBox="1"/>
          <p:nvPr/>
        </p:nvSpPr>
        <p:spPr>
          <a:xfrm>
            <a:off x="9709190" y="5479951"/>
            <a:ext cx="274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Final Presentation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352E72C-C042-B0EF-7DF3-AADBF441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3213" y="6440415"/>
            <a:ext cx="1244082" cy="29729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AB4BD6-C771-BEB7-E4AF-5A1C968C42E0}"/>
              </a:ext>
            </a:extLst>
          </p:cNvPr>
          <p:cNvCxnSpPr>
            <a:cxnSpLocks/>
          </p:cNvCxnSpPr>
          <p:nvPr/>
        </p:nvCxnSpPr>
        <p:spPr>
          <a:xfrm>
            <a:off x="394705" y="830424"/>
            <a:ext cx="11402590" cy="0"/>
          </a:xfrm>
          <a:prstGeom prst="line">
            <a:avLst/>
          </a:prstGeom>
          <a:ln w="25400">
            <a:solidFill>
              <a:srgbClr val="264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87AA37-8EEC-730C-41FF-29FCE383F2B1}"/>
              </a:ext>
            </a:extLst>
          </p:cNvPr>
          <p:cNvSpPr txBox="1">
            <a:spLocks/>
          </p:cNvSpPr>
          <p:nvPr/>
        </p:nvSpPr>
        <p:spPr>
          <a:xfrm>
            <a:off x="394705" y="429846"/>
            <a:ext cx="2129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rgbClr val="2641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E5FA1-8ADB-BA2F-975E-2C60B15C3B20}"/>
              </a:ext>
            </a:extLst>
          </p:cNvPr>
          <p:cNvSpPr txBox="1"/>
          <p:nvPr/>
        </p:nvSpPr>
        <p:spPr>
          <a:xfrm>
            <a:off x="10668291" y="555718"/>
            <a:ext cx="112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수 </a:t>
            </a:r>
            <a:r>
              <a:rPr lang="en-US" altLang="ko-KR" sz="1200" dirty="0">
                <a:solidFill>
                  <a:srgbClr val="26413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000</a:t>
            </a:r>
            <a:endParaRPr lang="ko-KR" altLang="en-US" sz="1200" dirty="0">
              <a:solidFill>
                <a:srgbClr val="26413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8621E-6AC6-5985-89F3-58EDCBE9E18C}"/>
              </a:ext>
            </a:extLst>
          </p:cNvPr>
          <p:cNvSpPr txBox="1"/>
          <p:nvPr/>
        </p:nvSpPr>
        <p:spPr>
          <a:xfrm>
            <a:off x="79691" y="2785209"/>
            <a:ext cx="159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9/20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Team Proposal 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0E1905-6F04-7783-1938-F2EBCF0B2B0C}"/>
              </a:ext>
            </a:extLst>
          </p:cNvPr>
          <p:cNvGrpSpPr/>
          <p:nvPr/>
        </p:nvGrpSpPr>
        <p:grpSpPr>
          <a:xfrm>
            <a:off x="3209163" y="3660510"/>
            <a:ext cx="2747010" cy="2878771"/>
            <a:chOff x="9351684" y="1845092"/>
            <a:chExt cx="2747010" cy="1290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5301-3F36-FD12-3172-95C25FA1FCA4}"/>
                </a:ext>
              </a:extLst>
            </p:cNvPr>
            <p:cNvSpPr txBox="1"/>
            <p:nvPr/>
          </p:nvSpPr>
          <p:spPr>
            <a:xfrm>
              <a:off x="9351684" y="1845092"/>
              <a:ext cx="2747010" cy="41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Week 7 ~ Week 9</a:t>
              </a:r>
            </a:p>
            <a:p>
              <a:r>
                <a:rPr lang="en-US" altLang="ko-KR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(10/9 ~ 10/22)</a:t>
              </a:r>
              <a:endParaRPr lang="en-US" altLang="ko-KR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ko-KR" altLang="en-US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C43F9-C1DF-750F-05DA-753933C29325}"/>
                </a:ext>
              </a:extLst>
            </p:cNvPr>
            <p:cNvSpPr txBox="1"/>
            <p:nvPr/>
          </p:nvSpPr>
          <p:spPr>
            <a:xfrm>
              <a:off x="9351684" y="2183646"/>
              <a:ext cx="2747010" cy="952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Frontend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UI/UX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구현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Backend</a:t>
              </a: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DB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구축 및 연동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서버 내부 로직 구현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AI</a:t>
              </a:r>
              <a:endParaRPr lang="en-US" altLang="ko-KR" sz="1200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Chatbot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형식 구현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Chatbot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OCR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기능 연결</a:t>
              </a:r>
              <a:endPara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11259F-D418-8993-C501-855615BEABC6}"/>
              </a:ext>
            </a:extLst>
          </p:cNvPr>
          <p:cNvGrpSpPr/>
          <p:nvPr/>
        </p:nvGrpSpPr>
        <p:grpSpPr>
          <a:xfrm>
            <a:off x="5554732" y="3661101"/>
            <a:ext cx="2747010" cy="2724882"/>
            <a:chOff x="9351684" y="1845092"/>
            <a:chExt cx="2747010" cy="12216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F5EA56-9FE7-CDF6-CD0B-83ED55D5F5D9}"/>
                </a:ext>
              </a:extLst>
            </p:cNvPr>
            <p:cNvSpPr txBox="1"/>
            <p:nvPr/>
          </p:nvSpPr>
          <p:spPr>
            <a:xfrm>
              <a:off x="9351684" y="1845092"/>
              <a:ext cx="2747010" cy="289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Week 10 ~ Week 11</a:t>
              </a:r>
            </a:p>
            <a:p>
              <a:r>
                <a:rPr lang="en-US" altLang="ko-KR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(10/23 ~ 11/5) </a:t>
              </a:r>
              <a:endParaRPr lang="ko-KR" altLang="en-US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4AA9AE-A5D0-0044-62E4-DEAE057BE070}"/>
                </a:ext>
              </a:extLst>
            </p:cNvPr>
            <p:cNvSpPr txBox="1"/>
            <p:nvPr/>
          </p:nvSpPr>
          <p:spPr>
            <a:xfrm>
              <a:off x="9351684" y="2183646"/>
              <a:ext cx="2747010" cy="88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Frontend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UI/UX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구현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b="1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Backend</a:t>
              </a: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서버 내부 로직 구현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서버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/DB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연동 확인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AI</a:t>
              </a:r>
              <a:endParaRPr lang="en-US" altLang="ko-KR" sz="1200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Chatbot A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PI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전달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및 배포</a:t>
              </a:r>
              <a:endPara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50484B-95C4-ED82-959D-967045CE6CDF}"/>
              </a:ext>
            </a:extLst>
          </p:cNvPr>
          <p:cNvSpPr txBox="1"/>
          <p:nvPr/>
        </p:nvSpPr>
        <p:spPr>
          <a:xfrm>
            <a:off x="7170724" y="1981129"/>
            <a:ext cx="159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11/5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Software Requirement Specification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(SRS)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Deadline</a:t>
            </a:r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A07D4D-855D-57C7-7CA0-DF48050D64F2}"/>
              </a:ext>
            </a:extLst>
          </p:cNvPr>
          <p:cNvGrpSpPr/>
          <p:nvPr/>
        </p:nvGrpSpPr>
        <p:grpSpPr>
          <a:xfrm>
            <a:off x="7970563" y="3647486"/>
            <a:ext cx="2747010" cy="1401446"/>
            <a:chOff x="9351684" y="1845092"/>
            <a:chExt cx="2747010" cy="62833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40943-527C-6FF2-515A-4E875AF3773B}"/>
                </a:ext>
              </a:extLst>
            </p:cNvPr>
            <p:cNvSpPr txBox="1"/>
            <p:nvPr/>
          </p:nvSpPr>
          <p:spPr>
            <a:xfrm>
              <a:off x="9351684" y="1845092"/>
              <a:ext cx="2747010" cy="289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Week 12 ~ Week 13</a:t>
              </a:r>
            </a:p>
            <a:p>
              <a:r>
                <a:rPr lang="en-US" altLang="ko-KR" b="1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(11/6 ~ 11/19) </a:t>
              </a:r>
              <a:endParaRPr lang="ko-KR" altLang="en-US" b="1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1B49AE-4167-B587-72F2-BDA7759F96BD}"/>
                </a:ext>
              </a:extLst>
            </p:cNvPr>
            <p:cNvSpPr txBox="1"/>
            <p:nvPr/>
          </p:nvSpPr>
          <p:spPr>
            <a:xfrm>
              <a:off x="9351684" y="2183646"/>
              <a:ext cx="2747010" cy="289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버그 수정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배포 및 테스팅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- </a:t>
              </a:r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최종 발표 준비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54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smtClean="0">
            <a:solidFill>
              <a:schemeClr val="tx1"/>
            </a:solidFill>
            <a:latin typeface="Noto Sans CJK KR Light" panose="020B0300000000000000" pitchFamily="34" charset="-127"/>
            <a:ea typeface="Noto Sans CJK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B85733FE23B4897BBEF11A21F6898" ma:contentTypeVersion="0" ma:contentTypeDescription="새 문서를 만듭니다." ma:contentTypeScope="" ma:versionID="ab691783de03aa8233c9302902543e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b71a8a89f8f7d9719d4d8d25a9f3b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FAC38-4289-4C6A-A896-DC5E4CFB75F7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88DF8CC-8689-4341-96AC-F866079247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054071-C70F-458E-A684-E8AE5F184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327</Words>
  <Application>Microsoft Office PowerPoint</Application>
  <PresentationFormat>와이드스크린</PresentationFormat>
  <Paragraphs>110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Pretendard Thin</vt:lpstr>
      <vt:lpstr>맑은 고딕</vt:lpstr>
      <vt:lpstr>Pretendard Light</vt:lpstr>
      <vt:lpstr>Pretendard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임재열</dc:creator>
  <cp:lastModifiedBy>Jaehyun Cho</cp:lastModifiedBy>
  <cp:revision>58</cp:revision>
  <dcterms:created xsi:type="dcterms:W3CDTF">2023-03-29T06:32:12Z</dcterms:created>
  <dcterms:modified xsi:type="dcterms:W3CDTF">2023-09-16T16:46:33Z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0x01010023EB85733FE23B4897BBEF11A21F6898</vt:lpwstr>
  </property>
</Properties>
</file>